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5"/>
  </p:notesMasterIdLst>
  <p:sldIdLst>
    <p:sldId id="256" r:id="rId3"/>
    <p:sldId id="268" r:id="rId4"/>
    <p:sldId id="269" r:id="rId5"/>
    <p:sldId id="259" r:id="rId6"/>
    <p:sldId id="257" r:id="rId7"/>
    <p:sldId id="258" r:id="rId8"/>
    <p:sldId id="266" r:id="rId9"/>
    <p:sldId id="264" r:id="rId10"/>
    <p:sldId id="261" r:id="rId11"/>
    <p:sldId id="262" r:id="rId12"/>
    <p:sldId id="263" r:id="rId13"/>
    <p:sldId id="265"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userDrawn="1">
          <p15:clr>
            <a:srgbClr val="000000"/>
          </p15:clr>
        </p15:guide>
        <p15:guide id="2" pos="67"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52"/>
      </p:cViewPr>
      <p:guideLst>
        <p:guide orient="horz"/>
        <p:guide pos="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search?safe=active&amp;sxsrf=ALeKk00TiSuX8iOcEeSiw4eOSmUGr_6WOg:1604332803389&amp;q=h.g.+wells+movies&amp;stick=H4sIAAAAAAAAAOPgE-LQz9U3MM7IS9GSyE620i9IzS_ISQVSRcX5eVa5-WWZqcWLWAUz9NL1FMpTc3KKFSBiALsfTEg6AAAA&amp;sa=X&amp;ved=2ahUKEwiyrtu2neTsAhW37XMBHUI2AugQ6BMoADAjegQIFhAC" TargetMode="External"/><Relationship Id="rId13" Type="http://schemas.openxmlformats.org/officeDocument/2006/relationships/hyperlink" Target="https://www.google.com/search?safe=active&amp;sxsrf=ALeKk00TiSuX8iOcEeSiw4eOSmUGr_6WOg:1604332803389&amp;q=h.g.+wells+short+stories&amp;stick=H4sIAAAAAAAAAOPgE-LQz9U3MM7IS9FSySi30k_Oz8lJTS7JzM_TTywtycgvKrYqBpIlCsUl-UWZqcWLWCUy9NL1FMpTc3KKFVCkAJl4wTxNAAAA&amp;sa=X&amp;ved=2ahUKEwiyrtu2neTsAhW37XMBHUI2AugQ6BMoADAkegQIFRAC" TargetMode="External"/><Relationship Id="rId18" Type="http://schemas.openxmlformats.org/officeDocument/2006/relationships/image" Target="../media/image5.jpeg"/><Relationship Id="rId3" Type="http://schemas.openxmlformats.org/officeDocument/2006/relationships/hyperlink" Target="https://www.google.com/search?safe=active&amp;sxsrf=ALeKk00TiSuX8iOcEeSiw4eOSmUGr_6WOg:1604332803389&amp;q=h.g.+wells+born&amp;stick=H4sIAAAAAAAAAOPgE-LQz9U3MM7IS9ESy0620i9IzS_ISQVSRcX5eVZJ-UV5i1j5M_TS9RTKU3NyihVAIgCeeefBNgAAAA&amp;sa=X&amp;ved=2ahUKEwiyrtu2neTsAhW37XMBHUI2AugQ6BMoADAgegQIHBAC" TargetMode="External"/><Relationship Id="rId7" Type="http://schemas.openxmlformats.org/officeDocument/2006/relationships/hyperlink" Target="https://www.google.com/search?safe=active&amp;sxsrf=ALeKk00TiSuX8iOcEeSiw4eOSmUGr_6WOg:1604332803389&amp;q=h.g.+wells+full+name&amp;stick=H4sIAAAAAAAAAOPgE-LQz9U3MM7IS9GSzk620i9IzS_ISQVSRcX5eVZppTk5CnmJuamLWEUy9NL1FMpTc3KKFeDCAHcQtV5AAAAA&amp;sa=X&amp;ved=2ahUKEwiyrtu2neTsAhW37XMBHUI2AugQ6BMoADAiegQIGBAC" TargetMode="External"/><Relationship Id="rId12" Type="http://schemas.openxmlformats.org/officeDocument/2006/relationships/hyperlink" Target="https://www.google.com/search?safe=active&amp;sxsrf=ALeKk00TiSuX8iOcEeSiw4eOSmUGr_6WOg:1604332803389&amp;q=h.g.+wells+movies&amp;stick=H4sIAAAAAAAAAOPgE-LQz9U3MM7IS9GSyE620i9IzS_ISQVSRcX5eVa5-WWZqcWLWAUz9NL1FMpTc3KKFSBiALsfTEg6AAAA&amp;sa=X&amp;ved=2ahUKEwiyrtu2neTsAhW37XMBHUI2AugQ44YBKAQwI3oECBYQBg" TargetMode="External"/><Relationship Id="rId17" Type="http://schemas.openxmlformats.org/officeDocument/2006/relationships/hyperlink" Target="https://www.google.com/search?safe=active&amp;sxsrf=ALeKk00TiSuX8iOcEeSiw4eOSmUGr_6WOg:1604332803389&amp;q=h.g.+wells+short+stories&amp;stick=H4sIAAAAAAAAAOPgE-LQz9U3MM7IS9FSySi30k_Oz8lJTS7JzM_TTywtycgvKrYqBpIlCsUl-UWZqcWLWCUy9NL1FMpTc3KKFVCkAJl4wTxNAAAA&amp;sa=X&amp;ved=2ahUKEwiyrtu2neTsAhW37XMBHUI2AugQ44YBKAQwJHoECBUQBg" TargetMode="External"/><Relationship Id="rId2" Type="http://schemas.openxmlformats.org/officeDocument/2006/relationships/hyperlink" Target="https://en.wikipedia.org/wiki/H._G._Wells" TargetMode="External"/><Relationship Id="rId16" Type="http://schemas.openxmlformats.org/officeDocument/2006/relationships/hyperlink" Target="https://www.google.com/search?safe=active&amp;sxsrf=ALeKk00TiSuX8iOcEeSiw4eOSmUGr_6WOg:1604332803389&amp;q=The+Star+(Wells+short+story)&amp;stick=H4sIAAAAAAAAAOPgE-LQz9U3MM7IS1HiArFMjYwMckq0VDLKrfST83NyUpNLMvPz9BNLSzLyi4qtioFkiUJxSX5RZmrxIlaZkIxUheCSxCIFjfDUnJxiBYR8peYOVkYAWfwAtGAAAAA&amp;sa=X&amp;ved=2ahUKEwiyrtu2neTsAhW37XMBHUI2AugQmxMoAzAkegQIFRAF" TargetMode="External"/><Relationship Id="rId1" Type="http://schemas.openxmlformats.org/officeDocument/2006/relationships/slideLayout" Target="../slideLayouts/slideLayout11.xml"/><Relationship Id="rId6" Type="http://schemas.openxmlformats.org/officeDocument/2006/relationships/hyperlink" Target="https://www.google.com/search?safe=active&amp;sxsrf=ALeKk00TiSuX8iOcEeSiw4eOSmUGr_6WOg:1604332803389&amp;q=Regent%27s+Park&amp;stick=H4sIAAAAAAAAAOPgE-LQz9U3MM7IS1HiBLEMcwrSzbTks5Ot9AtS8wtyUvVTUpNTE4tTU-ILUouK8_OsUjJTUxax8galpqfmlagXKwQkFmXvYGUEAKvdjrhLAAAA&amp;sa=X&amp;ved=2ahUKEwiyrtu2neTsAhW37XMBHUI2AugQmxMoATAhegQIHRAD" TargetMode="External"/><Relationship Id="rId11" Type="http://schemas.openxmlformats.org/officeDocument/2006/relationships/hyperlink" Target="https://www.google.com/search?safe=active&amp;sxsrf=ALeKk00TiSuX8iOcEeSiw4eOSmUGr_6WOg:1604332803389&amp;q=War+of+the+Worlds&amp;stick=H4sIAAAAAAAAAOPgE-LQz9U3MM7IS1HiBLGMcnPLs7UkspOt9AtS8wtyUoFUUXF-nlVufllmavEiVsHwxCKF_DSFkoxUhfD8opyU4h2sjABhjCiSSAAAAA&amp;sa=X&amp;ved=2ahUKEwiyrtu2neTsAhW37XMBHUI2AugQmxMoAzAjegQIFhAF" TargetMode="External"/><Relationship Id="rId5" Type="http://schemas.openxmlformats.org/officeDocument/2006/relationships/hyperlink" Target="https://www.google.com/search?safe=active&amp;sxsrf=ALeKk00TiSuX8iOcEeSiw4eOSmUGr_6WOg:1604332803389&amp;q=h.g.+wells+died&amp;stick=H4sIAAAAAAAAAOPgE-LQz9U3MM7IS9GSz0620i9IzS_ISdVPSU1OTSxOTYkvSC0qzs-zSslMTVnEyp-hl66nUJ6ak1OsABIBAJ6Mn8o_AAAA&amp;sa=X&amp;ved=2ahUKEwiyrtu2neTsAhW37XMBHUI2AugQ6BMoADAhegQIHRAC" TargetMode="External"/><Relationship Id="rId15" Type="http://schemas.openxmlformats.org/officeDocument/2006/relationships/hyperlink" Target="https://www.google.com/search?safe=active&amp;sxsrf=ALeKk00TiSuX8iOcEeSiw4eOSmUGr_6WOg:1604332803389&amp;q=The+Country+of+the+Blind&amp;stick=H4sIAAAAAAAAAOPgE-LQz9U3MM7IS1HiBLFMSwyMUrRUMsqt9JPzc3JSk0sy8_P0E0tLMvKLiq2KgWSJQnFJflFmavEiVomQjFQF5_zSvJKiSoX8NIUSINcpJzMvZQcrIwCwDrLjWwAAAA&amp;sa=X&amp;ved=2ahUKEwiyrtu2neTsAhW37XMBHUI2AugQmxMoAjAkegQIFRAE" TargetMode="External"/><Relationship Id="rId10" Type="http://schemas.openxmlformats.org/officeDocument/2006/relationships/hyperlink" Target="https://www.google.com/search?safe=active&amp;sxsrf=ALeKk00TiSuX8iOcEeSiw4eOSmUGr_6WOg:1604332803389&amp;q=The+Time+Machine+2002&amp;stick=H4sIAAAAAAAAAOPgE-LQz9U3MM7IS1HiBLEsq9LiC7UkspOt9AtS8wtyUoFUUXF-nlVufllmavEiVtGQjFSFkMzcVAXfxOSMzLxUBSMDA6MdrIwAtBIhkEwAAAA&amp;sa=X&amp;ved=2ahUKEwiyrtu2neTsAhW37XMBHUI2AugQmxMoAjAjegQIFhAE" TargetMode="External"/><Relationship Id="rId4" Type="http://schemas.openxmlformats.org/officeDocument/2006/relationships/hyperlink" Target="https://www.google.com/search?safe=active&amp;sxsrf=ALeKk00TiSuX8iOcEeSiw4eOSmUGr_6WOg:1604332803389&amp;q=Bromley+High+Street&amp;stick=H4sIAAAAAAAAAOPgE-LQz9U3MM7IS1Hi1k_XNyxJK6hKMjLSEstOttIvSM0vyEkFUkXF-XlWSflFeYtYhZ2K8nNzUisVPDLTMxSCS4pSU0t2sDICAN-KF6BKAAAA&amp;sa=X&amp;ved=2ahUKEwiyrtu2neTsAhW37XMBHUI2AugQmxMoATAgegQIHBAD" TargetMode="External"/><Relationship Id="rId9" Type="http://schemas.openxmlformats.org/officeDocument/2006/relationships/hyperlink" Target="https://www.google.com/search?safe=active&amp;sxsrf=ALeKk00TiSuX8iOcEeSiw4eOSmUGr_6WOg:1604332803389&amp;q=Things+to+Come&amp;stick=H4sIAAAAAAAAAOPgE-LQz9U3MM7IS1ECswrNCg21JLKTrfQLUvMLclKBVFFxfp5Vbn5ZZmrxIla-kIzMvPRihZJ8Bef83NQdrIwAkAusAkQAAAA&amp;sa=X&amp;ved=2ahUKEwiyrtu2neTsAhW37XMBHUI2AugQmxMoATAjegQIFhAD" TargetMode="External"/><Relationship Id="rId14" Type="http://schemas.openxmlformats.org/officeDocument/2006/relationships/hyperlink" Target="https://www.google.com/search?safe=active&amp;sxsrf=ALeKk00TiSuX8iOcEeSiw4eOSmUGr_6WOg:1604332803389&amp;q=The+Red+Room&amp;stick=H4sIAAAAAAAAAOPgE-LQz9U3MM7IS1HiBLEscuOT87RUMsqt9JPzc3JSk0sy8_P0E0tLMvKLiq2KgWSJQnFJflFmavEiVp6QjFSFoNQUhaD8_NwdrIwAmhRV8U8AAAA&amp;sa=X&amp;ved=2ahUKEwiyrtu2neTsAhW37XMBHUI2AugQmxMoATAkegQIFRA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1469781" y="2011363"/>
            <a:ext cx="1184413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800" b="1" dirty="0">
              <a:latin typeface="Cambria"/>
              <a:ea typeface="Cambria"/>
              <a:cs typeface="Cambria"/>
              <a:sym typeface="Cambria"/>
            </a:endParaRPr>
          </a:p>
          <a:p>
            <a:pPr marL="0" marR="0" lvl="0" indent="0" algn="ctr" rtl="0">
              <a:spcBef>
                <a:spcPts val="0"/>
              </a:spcBef>
              <a:spcAft>
                <a:spcPts val="0"/>
              </a:spcAft>
              <a:buNone/>
            </a:pPr>
            <a:endParaRPr lang="en-US" sz="2800" b="1" dirty="0">
              <a:latin typeface="Cambria"/>
              <a:ea typeface="Cambria"/>
              <a:cs typeface="Cambria"/>
              <a:sym typeface="Cambria"/>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10" name="TextBox 9">
            <a:extLst>
              <a:ext uri="{FF2B5EF4-FFF2-40B4-BE49-F238E27FC236}">
                <a16:creationId xmlns:a16="http://schemas.microsoft.com/office/drawing/2014/main" id="{B4C9B6CC-39F8-4201-AA3F-884A5F2B2038}"/>
              </a:ext>
            </a:extLst>
          </p:cNvPr>
          <p:cNvSpPr txBox="1"/>
          <p:nvPr/>
        </p:nvSpPr>
        <p:spPr>
          <a:xfrm>
            <a:off x="3254765" y="9738360"/>
            <a:ext cx="919734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/Nithya/English/school</a:t>
            </a:r>
          </a:p>
        </p:txBody>
      </p:sp>
      <p:sp>
        <p:nvSpPr>
          <p:cNvPr id="11" name="TextBox 10">
            <a:extLst>
              <a:ext uri="{FF2B5EF4-FFF2-40B4-BE49-F238E27FC236}">
                <a16:creationId xmlns:a16="http://schemas.microsoft.com/office/drawing/2014/main" id="{F697AAF8-5E09-4607-9C8B-A07D83686ECB}"/>
              </a:ext>
            </a:extLst>
          </p:cNvPr>
          <p:cNvSpPr txBox="1"/>
          <p:nvPr/>
        </p:nvSpPr>
        <p:spPr>
          <a:xfrm>
            <a:off x="2211473" y="6602063"/>
            <a:ext cx="11844129" cy="2554545"/>
          </a:xfrm>
          <a:prstGeom prst="rect">
            <a:avLst/>
          </a:prstGeom>
          <a:noFill/>
        </p:spPr>
        <p:txBody>
          <a:bodyPr wrap="square">
            <a:spAutoFit/>
          </a:bodyPr>
          <a:lstStyle/>
          <a:p>
            <a:r>
              <a:rPr lang="en-US" sz="3200" b="1" i="0" dirty="0">
                <a:solidFill>
                  <a:srgbClr val="222222"/>
                </a:solidFill>
                <a:effectLst/>
                <a:latin typeface="arial" panose="020B0604020202020204" pitchFamily="34" charset="0"/>
              </a:rPr>
              <a:t>Science fiction</a:t>
            </a:r>
            <a:r>
              <a:rPr lang="en-US" sz="3200" b="0" i="0" dirty="0">
                <a:solidFill>
                  <a:srgbClr val="222222"/>
                </a:solidFill>
                <a:effectLst/>
                <a:latin typeface="arial" panose="020B0604020202020204" pitchFamily="34" charset="0"/>
              </a:rPr>
              <a:t> (sometimes shortened to </a:t>
            </a:r>
            <a:r>
              <a:rPr lang="en-US" sz="3200" b="1" i="0" dirty="0">
                <a:solidFill>
                  <a:srgbClr val="222222"/>
                </a:solidFill>
                <a:effectLst/>
                <a:latin typeface="arial" panose="020B0604020202020204" pitchFamily="34" charset="0"/>
              </a:rPr>
              <a:t>sci</a:t>
            </a:r>
            <a:r>
              <a:rPr lang="en-US" sz="3200" b="0" i="0" dirty="0">
                <a:solidFill>
                  <a:srgbClr val="222222"/>
                </a:solidFill>
                <a:effectLst/>
                <a:latin typeface="arial" panose="020B0604020202020204" pitchFamily="34" charset="0"/>
              </a:rPr>
              <a:t>-fi or </a:t>
            </a:r>
            <a:r>
              <a:rPr lang="en-US" sz="3200" b="1" i="0" dirty="0">
                <a:solidFill>
                  <a:srgbClr val="222222"/>
                </a:solidFill>
                <a:effectLst/>
                <a:latin typeface="arial" panose="020B0604020202020204" pitchFamily="34" charset="0"/>
              </a:rPr>
              <a:t>SF</a:t>
            </a:r>
            <a:r>
              <a:rPr lang="en-US" sz="3200" b="0" i="0" dirty="0">
                <a:solidFill>
                  <a:srgbClr val="222222"/>
                </a:solidFill>
                <a:effectLst/>
                <a:latin typeface="arial" panose="020B0604020202020204" pitchFamily="34" charset="0"/>
              </a:rPr>
              <a:t>) is a genre of speculative </a:t>
            </a:r>
            <a:r>
              <a:rPr lang="en-US" sz="3200" b="1" i="0" dirty="0">
                <a:solidFill>
                  <a:srgbClr val="222222"/>
                </a:solidFill>
                <a:effectLst/>
                <a:latin typeface="arial" panose="020B0604020202020204" pitchFamily="34" charset="0"/>
              </a:rPr>
              <a:t>fiction</a:t>
            </a:r>
            <a:r>
              <a:rPr lang="en-US" sz="3200" b="0" i="0" dirty="0">
                <a:solidFill>
                  <a:srgbClr val="222222"/>
                </a:solidFill>
                <a:effectLst/>
                <a:latin typeface="arial" panose="020B0604020202020204" pitchFamily="34" charset="0"/>
              </a:rPr>
              <a:t> that typically deals with imaginative and futuristic concepts such as advanced </a:t>
            </a:r>
            <a:r>
              <a:rPr lang="en-US" sz="3200" b="1" i="0" dirty="0">
                <a:solidFill>
                  <a:srgbClr val="222222"/>
                </a:solidFill>
                <a:effectLst/>
                <a:latin typeface="arial" panose="020B0604020202020204" pitchFamily="34" charset="0"/>
              </a:rPr>
              <a:t>science</a:t>
            </a:r>
            <a:r>
              <a:rPr lang="en-US" sz="3200" b="0" i="0" dirty="0">
                <a:solidFill>
                  <a:srgbClr val="222222"/>
                </a:solidFill>
                <a:effectLst/>
                <a:latin typeface="arial" panose="020B0604020202020204" pitchFamily="34" charset="0"/>
              </a:rPr>
              <a:t> and technology, space exploration, time travel, parallel universes, and extraterrestrial life</a:t>
            </a:r>
            <a:r>
              <a:rPr lang="en-US" sz="2800" b="0" i="0" dirty="0">
                <a:solidFill>
                  <a:srgbClr val="222222"/>
                </a:solidFill>
                <a:effectLst/>
                <a:latin typeface="arial" panose="020B0604020202020204" pitchFamily="34" charset="0"/>
              </a:rPr>
              <a:t>.</a:t>
            </a:r>
            <a:endParaRPr lang="en-IN" sz="2800" dirty="0"/>
          </a:p>
        </p:txBody>
      </p:sp>
      <p:pic>
        <p:nvPicPr>
          <p:cNvPr id="3074" name="Picture 2" descr="When Science Fiction Meets Social Science - Scientific American Blog Network">
            <a:extLst>
              <a:ext uri="{FF2B5EF4-FFF2-40B4-BE49-F238E27FC236}">
                <a16:creationId xmlns:a16="http://schemas.microsoft.com/office/drawing/2014/main" id="{DED608EE-BF1F-459F-B3D8-C174B0DE6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653611"/>
            <a:ext cx="4464367" cy="43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best recent and classic science fiction novels | by Mal Warwick | Medium">
            <a:extLst>
              <a:ext uri="{FF2B5EF4-FFF2-40B4-BE49-F238E27FC236}">
                <a16:creationId xmlns:a16="http://schemas.microsoft.com/office/drawing/2014/main" id="{C0566BED-2EC9-4C89-A11A-6A27B6369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653611"/>
            <a:ext cx="5299710" cy="4289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7598298" y="2607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30" name="Google Shape;230;p7"/>
          <p:cNvSpPr txBox="1">
            <a:spLocks noGrp="1"/>
          </p:cNvSpPr>
          <p:nvPr>
            <p:ph type="ftr" idx="11"/>
          </p:nvPr>
        </p:nvSpPr>
        <p:spPr>
          <a:xfrm>
            <a:off x="64008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31" name="Google Shape;231;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32" name="Google Shape;232;p7"/>
          <p:cNvSpPr/>
          <p:nvPr/>
        </p:nvSpPr>
        <p:spPr>
          <a:xfrm>
            <a:off x="3810000" y="1169582"/>
            <a:ext cx="11844130" cy="26468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40" name="Google Shape;240;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41" name="Google Shape;241;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42" name="Google Shape;242;p8"/>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60" name="Google Shape;260;p10"/>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61" name="Google Shape;261;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62" name="Google Shape;262;p10"/>
          <p:cNvSpPr/>
          <p:nvPr/>
        </p:nvSpPr>
        <p:spPr>
          <a:xfrm>
            <a:off x="3810000" y="3086100"/>
            <a:ext cx="1184413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a:solidFill>
                  <a:schemeClr val="dk1"/>
                </a:solidFill>
                <a:latin typeface="Cambria"/>
                <a:ea typeface="Cambria"/>
                <a:cs typeface="Cambria"/>
                <a:sym typeface="Cambria"/>
              </a:rPr>
              <a:t>REFERENCES &amp; THANKING SLIDE</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7" name="TextBox 6">
            <a:extLst>
              <a:ext uri="{FF2B5EF4-FFF2-40B4-BE49-F238E27FC236}">
                <a16:creationId xmlns:a16="http://schemas.microsoft.com/office/drawing/2014/main" id="{A37CDA21-3088-4563-AD05-9D5C2F51ADCA}"/>
              </a:ext>
            </a:extLst>
          </p:cNvPr>
          <p:cNvSpPr txBox="1"/>
          <p:nvPr/>
        </p:nvSpPr>
        <p:spPr>
          <a:xfrm>
            <a:off x="4892040" y="9749988"/>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/Nithya/English/school</a:t>
            </a:r>
          </a:p>
        </p:txBody>
      </p:sp>
      <p:sp>
        <p:nvSpPr>
          <p:cNvPr id="6" name="TextBox 5">
            <a:extLst>
              <a:ext uri="{FF2B5EF4-FFF2-40B4-BE49-F238E27FC236}">
                <a16:creationId xmlns:a16="http://schemas.microsoft.com/office/drawing/2014/main" id="{66850209-4828-4FE0-8D4E-E46288B33113}"/>
              </a:ext>
            </a:extLst>
          </p:cNvPr>
          <p:cNvSpPr txBox="1"/>
          <p:nvPr/>
        </p:nvSpPr>
        <p:spPr>
          <a:xfrm>
            <a:off x="8778240" y="1172318"/>
            <a:ext cx="8199120" cy="6555641"/>
          </a:xfrm>
          <a:prstGeom prst="rect">
            <a:avLst/>
          </a:prstGeom>
          <a:noFill/>
        </p:spPr>
        <p:txBody>
          <a:bodyPr wrap="square">
            <a:spAutoFit/>
          </a:bodyPr>
          <a:lstStyle/>
          <a:p>
            <a:pPr algn="l"/>
            <a:r>
              <a:rPr lang="en-IN" sz="2800" b="0" i="0" dirty="0">
                <a:solidFill>
                  <a:srgbClr val="4D5156"/>
                </a:solidFill>
                <a:effectLst/>
                <a:latin typeface="arial" panose="020B0604020202020204" pitchFamily="34" charset="0"/>
              </a:rPr>
              <a:t>Herbert George Wells was an English writer. Prolific in many genres, he wrote dozens of novels, short stories, and works of social commentary, history, satire, biography and autobiography. His work also included two books on recreational war games. </a:t>
            </a:r>
            <a:r>
              <a:rPr lang="en-IN" sz="2800" b="0" i="0" u="none" strike="noStrike" dirty="0">
                <a:solidFill>
                  <a:srgbClr val="1A0DAB"/>
                </a:solidFill>
                <a:effectLst/>
                <a:latin typeface="arial" panose="020B0604020202020204" pitchFamily="34" charset="0"/>
                <a:hlinkClick r:id="rId2"/>
              </a:rPr>
              <a:t>Wikipedia</a:t>
            </a:r>
            <a:endParaRPr lang="en-IN" sz="2800" b="0" i="0" dirty="0">
              <a:solidFill>
                <a:srgbClr val="4D5156"/>
              </a:solidFill>
              <a:effectLst/>
              <a:latin typeface="arial" panose="020B0604020202020204" pitchFamily="34" charset="0"/>
            </a:endParaRPr>
          </a:p>
          <a:p>
            <a:pPr algn="l"/>
            <a:r>
              <a:rPr lang="en-IN" sz="2800" b="1" i="0" u="none" strike="noStrike" dirty="0">
                <a:solidFill>
                  <a:srgbClr val="1A0DAB"/>
                </a:solidFill>
                <a:effectLst/>
                <a:latin typeface="arial" panose="020B0604020202020204" pitchFamily="34" charset="0"/>
                <a:hlinkClick r:id="rId3"/>
              </a:rPr>
              <a:t>Born</a:t>
            </a:r>
            <a:r>
              <a:rPr lang="en-IN" sz="2800" b="1" i="0" dirty="0">
                <a:solidFill>
                  <a:srgbClr val="222222"/>
                </a:solidFill>
                <a:effectLst/>
                <a:latin typeface="arial" panose="020B0604020202020204" pitchFamily="34" charset="0"/>
              </a:rPr>
              <a:t>: </a:t>
            </a:r>
            <a:r>
              <a:rPr lang="en-IN" sz="2800" b="0" i="0" dirty="0">
                <a:solidFill>
                  <a:srgbClr val="222222"/>
                </a:solidFill>
                <a:effectLst/>
                <a:latin typeface="arial" panose="020B0604020202020204" pitchFamily="34" charset="0"/>
              </a:rPr>
              <a:t>21 September 1866, </a:t>
            </a:r>
            <a:r>
              <a:rPr lang="en-IN" sz="2800" b="0" i="0" u="none" strike="noStrike" dirty="0">
                <a:solidFill>
                  <a:srgbClr val="1A0DAB"/>
                </a:solidFill>
                <a:effectLst/>
                <a:latin typeface="arial" panose="020B0604020202020204" pitchFamily="34" charset="0"/>
                <a:hlinkClick r:id="rId4"/>
              </a:rPr>
              <a:t>Bromley High Street, London, United Kingdom</a:t>
            </a:r>
            <a:endParaRPr lang="en-IN" sz="2800" b="0" i="0" dirty="0">
              <a:solidFill>
                <a:srgbClr val="222222"/>
              </a:solidFill>
              <a:effectLst/>
              <a:latin typeface="arial" panose="020B0604020202020204" pitchFamily="34" charset="0"/>
            </a:endParaRPr>
          </a:p>
          <a:p>
            <a:pPr algn="l"/>
            <a:r>
              <a:rPr lang="en-IN" sz="2800" b="1" i="0" u="none" strike="noStrike" dirty="0">
                <a:solidFill>
                  <a:srgbClr val="1A0DAB"/>
                </a:solidFill>
                <a:effectLst/>
                <a:latin typeface="arial" panose="020B0604020202020204" pitchFamily="34" charset="0"/>
                <a:hlinkClick r:id="rId5"/>
              </a:rPr>
              <a:t>Died</a:t>
            </a:r>
            <a:r>
              <a:rPr lang="en-IN" sz="2800" b="1" i="0" dirty="0">
                <a:solidFill>
                  <a:srgbClr val="222222"/>
                </a:solidFill>
                <a:effectLst/>
                <a:latin typeface="arial" panose="020B0604020202020204" pitchFamily="34" charset="0"/>
              </a:rPr>
              <a:t>: </a:t>
            </a:r>
            <a:r>
              <a:rPr lang="en-IN" sz="2800" b="0" i="0" dirty="0">
                <a:solidFill>
                  <a:srgbClr val="222222"/>
                </a:solidFill>
                <a:effectLst/>
                <a:latin typeface="arial" panose="020B0604020202020204" pitchFamily="34" charset="0"/>
              </a:rPr>
              <a:t>13 August 1946, </a:t>
            </a:r>
            <a:r>
              <a:rPr lang="en-IN" sz="2800" b="0" i="0" u="none" strike="noStrike" dirty="0">
                <a:solidFill>
                  <a:srgbClr val="1A0DAB"/>
                </a:solidFill>
                <a:effectLst/>
                <a:latin typeface="arial" panose="020B0604020202020204" pitchFamily="34" charset="0"/>
                <a:hlinkClick r:id="rId6"/>
              </a:rPr>
              <a:t>The Regent's Park, London, United Kingdom</a:t>
            </a:r>
            <a:endParaRPr lang="en-IN" sz="2800" b="0" i="0" dirty="0">
              <a:solidFill>
                <a:srgbClr val="222222"/>
              </a:solidFill>
              <a:effectLst/>
              <a:latin typeface="arial" panose="020B0604020202020204" pitchFamily="34" charset="0"/>
            </a:endParaRPr>
          </a:p>
          <a:p>
            <a:pPr algn="l"/>
            <a:r>
              <a:rPr lang="en-IN" sz="2800" b="1" i="0" u="none" strike="noStrike" dirty="0">
                <a:solidFill>
                  <a:srgbClr val="1A0DAB"/>
                </a:solidFill>
                <a:effectLst/>
                <a:latin typeface="arial" panose="020B0604020202020204" pitchFamily="34" charset="0"/>
                <a:hlinkClick r:id="rId7"/>
              </a:rPr>
              <a:t>Full name</a:t>
            </a:r>
            <a:r>
              <a:rPr lang="en-IN" sz="2800" b="1" i="0" dirty="0">
                <a:solidFill>
                  <a:srgbClr val="222222"/>
                </a:solidFill>
                <a:effectLst/>
                <a:latin typeface="arial" panose="020B0604020202020204" pitchFamily="34" charset="0"/>
              </a:rPr>
              <a:t>: </a:t>
            </a:r>
            <a:r>
              <a:rPr lang="en-IN" sz="2800" b="0" i="0" dirty="0">
                <a:solidFill>
                  <a:srgbClr val="222222"/>
                </a:solidFill>
                <a:effectLst/>
                <a:latin typeface="arial" panose="020B0604020202020204" pitchFamily="34" charset="0"/>
              </a:rPr>
              <a:t>Herbert George Wells</a:t>
            </a:r>
          </a:p>
          <a:p>
            <a:pPr algn="l"/>
            <a:r>
              <a:rPr lang="en-IN" sz="2800" b="1" i="0" u="none" strike="noStrike" dirty="0">
                <a:solidFill>
                  <a:srgbClr val="1A0DAB"/>
                </a:solidFill>
                <a:effectLst/>
                <a:latin typeface="arial" panose="020B0604020202020204" pitchFamily="34" charset="0"/>
                <a:hlinkClick r:id="rId8"/>
              </a:rPr>
              <a:t>Movies</a:t>
            </a:r>
            <a:r>
              <a:rPr lang="en-IN" sz="2800" b="1"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9"/>
              </a:rPr>
              <a:t>Things to Come</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0"/>
              </a:rPr>
              <a:t>The Time Machine</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1"/>
              </a:rPr>
              <a:t>War of the Worlds</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2"/>
              </a:rPr>
              <a:t>MORE</a:t>
            </a:r>
            <a:endParaRPr lang="en-IN" sz="2800" b="0" i="0" dirty="0">
              <a:solidFill>
                <a:srgbClr val="222222"/>
              </a:solidFill>
              <a:effectLst/>
              <a:latin typeface="arial" panose="020B0604020202020204" pitchFamily="34" charset="0"/>
            </a:endParaRPr>
          </a:p>
          <a:p>
            <a:pPr algn="l"/>
            <a:r>
              <a:rPr lang="en-IN" sz="2800" b="1" i="0" u="none" strike="noStrike" dirty="0">
                <a:solidFill>
                  <a:srgbClr val="1A0DAB"/>
                </a:solidFill>
                <a:effectLst/>
                <a:latin typeface="arial" panose="020B0604020202020204" pitchFamily="34" charset="0"/>
                <a:hlinkClick r:id="rId13"/>
              </a:rPr>
              <a:t>Short stories</a:t>
            </a:r>
            <a:r>
              <a:rPr lang="en-IN" sz="2800" b="1"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4"/>
              </a:rPr>
              <a:t>The Red Room</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5"/>
              </a:rPr>
              <a:t>The Country of the Blind</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6"/>
              </a:rPr>
              <a:t>The Star</a:t>
            </a:r>
            <a:r>
              <a:rPr lang="en-IN" sz="2800" b="0" i="0" dirty="0">
                <a:solidFill>
                  <a:srgbClr val="222222"/>
                </a:solidFill>
                <a:effectLst/>
                <a:latin typeface="arial" panose="020B0604020202020204" pitchFamily="34" charset="0"/>
              </a:rPr>
              <a:t>, </a:t>
            </a:r>
            <a:r>
              <a:rPr lang="en-IN" sz="2800" b="0" i="0" u="none" strike="noStrike" dirty="0">
                <a:solidFill>
                  <a:srgbClr val="1A0DAB"/>
                </a:solidFill>
                <a:effectLst/>
                <a:latin typeface="arial" panose="020B0604020202020204" pitchFamily="34" charset="0"/>
                <a:hlinkClick r:id="rId17"/>
              </a:rPr>
              <a:t>MORE</a:t>
            </a:r>
            <a:endParaRPr lang="en-IN" sz="2800" b="0" i="0" dirty="0">
              <a:solidFill>
                <a:srgbClr val="222222"/>
              </a:solidFill>
              <a:effectLst/>
              <a:latin typeface="arial" panose="020B0604020202020204" pitchFamily="34" charset="0"/>
            </a:endParaRPr>
          </a:p>
        </p:txBody>
      </p:sp>
      <p:pic>
        <p:nvPicPr>
          <p:cNvPr id="4" name="Picture 2" descr="H.G. Wells - Books, Time Machine &amp; War of the Worlds - Biography">
            <a:extLst>
              <a:ext uri="{FF2B5EF4-FFF2-40B4-BE49-F238E27FC236}">
                <a16:creationId xmlns:a16="http://schemas.microsoft.com/office/drawing/2014/main" id="{F87F4A91-6FA1-4BA6-ACF1-9C6422FA64D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75460" y="308390"/>
            <a:ext cx="6210300" cy="9330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7" name="TextBox 6">
            <a:extLst>
              <a:ext uri="{FF2B5EF4-FFF2-40B4-BE49-F238E27FC236}">
                <a16:creationId xmlns:a16="http://schemas.microsoft.com/office/drawing/2014/main" id="{45381108-65CF-429A-B239-7CEBB6D30A8D}"/>
              </a:ext>
            </a:extLst>
          </p:cNvPr>
          <p:cNvSpPr txBox="1"/>
          <p:nvPr/>
        </p:nvSpPr>
        <p:spPr>
          <a:xfrm>
            <a:off x="4709160" y="9514085"/>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Infinitive/Grammar/Nithya/English/school</a:t>
            </a:r>
          </a:p>
        </p:txBody>
      </p:sp>
      <p:pic>
        <p:nvPicPr>
          <p:cNvPr id="2050" name="Picture 2" descr="The Best H. G. Wells Novels – Interesting Literature">
            <a:extLst>
              <a:ext uri="{FF2B5EF4-FFF2-40B4-BE49-F238E27FC236}">
                <a16:creationId xmlns:a16="http://schemas.microsoft.com/office/drawing/2014/main" id="{96F30B12-375F-4DC3-97D9-E13EE7274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919" y="465138"/>
            <a:ext cx="3647121" cy="497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r Picks: Top 100 Science-Fiction, Fantasy Books | War of the worlds,  Fantasy books, Fiction books">
            <a:extLst>
              <a:ext uri="{FF2B5EF4-FFF2-40B4-BE49-F238E27FC236}">
                <a16:creationId xmlns:a16="http://schemas.microsoft.com/office/drawing/2014/main" id="{7C328E67-ECA3-4BAC-928E-BCA07B0C0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60" y="585788"/>
            <a:ext cx="3189923" cy="4849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World Set Free - Wikipedia">
            <a:extLst>
              <a:ext uri="{FF2B5EF4-FFF2-40B4-BE49-F238E27FC236}">
                <a16:creationId xmlns:a16="http://schemas.microsoft.com/office/drawing/2014/main" id="{99D6DE29-3397-440D-9DF2-D16AA1147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237" y="564198"/>
            <a:ext cx="3189923" cy="48499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World Changing Quotes from HG Wells - For Reading Addicts">
            <a:extLst>
              <a:ext uri="{FF2B5EF4-FFF2-40B4-BE49-F238E27FC236}">
                <a16:creationId xmlns:a16="http://schemas.microsoft.com/office/drawing/2014/main" id="{D88FFE49-3EA4-476D-88BE-DD489CF28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401" y="5577840"/>
            <a:ext cx="11521440" cy="4426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r>
              <a:rPr lang="en-US" sz="1400" dirty="0">
                <a:solidFill>
                  <a:schemeClr val="dk1"/>
                </a:solidFill>
                <a:latin typeface="Cambria"/>
                <a:ea typeface="Cambria"/>
                <a:cs typeface="Cambria"/>
                <a:sym typeface="Cambria"/>
              </a:rPr>
              <a:t>11/10</a:t>
            </a:r>
          </a:p>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202" name="Google Shape;202;p4"/>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8" name="Google Shape;180;p2">
            <a:extLst>
              <a:ext uri="{FF2B5EF4-FFF2-40B4-BE49-F238E27FC236}">
                <a16:creationId xmlns:a16="http://schemas.microsoft.com/office/drawing/2014/main" id="{72DAB2D0-B6CD-44A7-9379-FC511AE3C37F}"/>
              </a:ext>
            </a:extLst>
          </p:cNvPr>
          <p:cNvSpPr txBox="1">
            <a:spLocks noGrp="1"/>
          </p:cNvSpPr>
          <p:nvPr>
            <p:ph type="ftr" idx="11"/>
          </p:nvPr>
        </p:nvSpPr>
        <p:spPr>
          <a:xfrm>
            <a:off x="5486400" y="9639300"/>
            <a:ext cx="7620000" cy="320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/Nithya/English/school</a:t>
            </a:r>
            <a:endParaRPr sz="1400" b="1" dirty="0">
              <a:solidFill>
                <a:schemeClr val="dk1"/>
              </a:solidFill>
              <a:latin typeface="Cambria"/>
              <a:ea typeface="Cambria"/>
              <a:cs typeface="Cambria"/>
              <a:sym typeface="Cambria"/>
            </a:endParaRPr>
          </a:p>
        </p:txBody>
      </p:sp>
      <p:pic>
        <p:nvPicPr>
          <p:cNvPr id="4098" name="Picture 2" descr="Critical analysis of the diamond maker - Brainly.in">
            <a:extLst>
              <a:ext uri="{FF2B5EF4-FFF2-40B4-BE49-F238E27FC236}">
                <a16:creationId xmlns:a16="http://schemas.microsoft.com/office/drawing/2014/main" id="{244FA50D-9085-40C0-95B9-E79314223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196" y="1840706"/>
            <a:ext cx="10628948" cy="6605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Diamond Maker by H.G. Wells">
            <a:extLst>
              <a:ext uri="{FF2B5EF4-FFF2-40B4-BE49-F238E27FC236}">
                <a16:creationId xmlns:a16="http://schemas.microsoft.com/office/drawing/2014/main" id="{12655A0A-26A7-4D4E-9D77-142846E2F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3464" y="1632624"/>
            <a:ext cx="4648198" cy="567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p:nvPr/>
        </p:nvSpPr>
        <p:spPr>
          <a:xfrm>
            <a:off x="7436419" y="9304714"/>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80" name="Google Shape;180;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Direct and indirect speech/English/Nithya/English/school</a:t>
            </a:r>
            <a:endParaRPr sz="1400" b="1" dirty="0">
              <a:solidFill>
                <a:schemeClr val="dk1"/>
              </a:solidFill>
              <a:latin typeface="Cambria"/>
              <a:ea typeface="Cambria"/>
              <a:cs typeface="Cambria"/>
              <a:sym typeface="Cambria"/>
            </a:endParaRPr>
          </a:p>
        </p:txBody>
      </p:sp>
      <p:sp>
        <p:nvSpPr>
          <p:cNvPr id="181" name="Google Shape;181;p2"/>
          <p:cNvSpPr txBox="1">
            <a:spLocks noGrp="1"/>
          </p:cNvSpPr>
          <p:nvPr>
            <p:ph type="sldNum" idx="12"/>
          </p:nvPr>
        </p:nvSpPr>
        <p:spPr>
          <a:xfrm>
            <a:off x="15702466" y="960101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dirty="0">
                <a:solidFill>
                  <a:schemeClr val="dk1"/>
                </a:solidFill>
                <a:latin typeface="Cambria"/>
                <a:ea typeface="Cambria"/>
                <a:cs typeface="Cambria"/>
                <a:sym typeface="Cambria"/>
              </a:rPr>
              <a:t>11/10</a:t>
            </a:r>
            <a:endParaRPr sz="1400" dirty="0">
              <a:solidFill>
                <a:schemeClr val="dk1"/>
              </a:solidFill>
              <a:latin typeface="Cambria"/>
              <a:ea typeface="Cambria"/>
              <a:cs typeface="Cambria"/>
              <a:sym typeface="Cambria"/>
            </a:endParaRPr>
          </a:p>
        </p:txBody>
      </p:sp>
      <p:sp>
        <p:nvSpPr>
          <p:cNvPr id="182" name="Google Shape;182;p2"/>
          <p:cNvSpPr/>
          <p:nvPr/>
        </p:nvSpPr>
        <p:spPr>
          <a:xfrm>
            <a:off x="3276600" y="3086100"/>
            <a:ext cx="12377531"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r>
              <a:rPr lang="en-US" sz="1400" dirty="0">
                <a:solidFill>
                  <a:schemeClr val="dk1"/>
                </a:solidFill>
                <a:latin typeface="Cambria"/>
                <a:ea typeface="Cambria"/>
                <a:cs typeface="Cambria"/>
                <a:sym typeface="Cambria"/>
              </a:rPr>
              <a:t>11/10</a:t>
            </a:r>
          </a:p>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192" name="Google Shape;192;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
        <p:nvSpPr>
          <p:cNvPr id="9" name="Google Shape;180;p2">
            <a:extLst>
              <a:ext uri="{FF2B5EF4-FFF2-40B4-BE49-F238E27FC236}">
                <a16:creationId xmlns:a16="http://schemas.microsoft.com/office/drawing/2014/main" id="{3593FF0E-7D25-492E-B375-752AC495E8C5}"/>
              </a:ext>
            </a:extLst>
          </p:cNvPr>
          <p:cNvSpPr txBox="1">
            <a:spLocks noGrp="1"/>
          </p:cNvSpPr>
          <p:nvPr>
            <p:ph type="ftr" idx="11"/>
          </p:nvPr>
        </p:nvSpPr>
        <p:spPr>
          <a:xfrm>
            <a:off x="5638800" y="9639300"/>
            <a:ext cx="68580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Grammar-gerund/English/Nithya/English/school</a:t>
            </a:r>
            <a:endParaRPr sz="1400" b="1" dirty="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7517173" y="2426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50" name="Google Shape;250;p9"/>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51" name="Google Shape;251;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52" name="Google Shape;252;p9"/>
          <p:cNvSpPr/>
          <p:nvPr/>
        </p:nvSpPr>
        <p:spPr>
          <a:xfrm>
            <a:off x="38100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20" name="Google Shape;220;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21" name="Google Shape;221;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22" name="Google Shape;222;p6"/>
          <p:cNvSpPr/>
          <p:nvPr/>
        </p:nvSpPr>
        <p:spPr>
          <a:xfrm>
            <a:off x="3810000" y="1254642"/>
            <a:ext cx="1184413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00" b="1" dirty="0">
                <a:solidFill>
                  <a:schemeClr val="dk1"/>
                </a:solidFill>
                <a:latin typeface="Cambria"/>
                <a:ea typeface="Cambria"/>
                <a:cs typeface="Cambria"/>
                <a:sym typeface="Cambria"/>
              </a:rPr>
              <a:t>GOEBBELS</a:t>
            </a: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Custom</PresentationFormat>
  <Paragraphs>74</Paragraphs>
  <Slides>12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vt:lpstr>
      <vt:lpstr>Calibri</vt:lpstr>
      <vt:lpstr>Cambria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NITHYA SNSACD</cp:lastModifiedBy>
  <cp:revision>62</cp:revision>
  <dcterms:created xsi:type="dcterms:W3CDTF">2006-08-16T00:00:00Z</dcterms:created>
  <dcterms:modified xsi:type="dcterms:W3CDTF">2020-11-02T16:21:58Z</dcterms:modified>
</cp:coreProperties>
</file>